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81" r:id="rId4"/>
    <p:sldId id="282" r:id="rId5"/>
    <p:sldId id="283" r:id="rId6"/>
    <p:sldId id="284" r:id="rId7"/>
    <p:sldId id="275" r:id="rId8"/>
    <p:sldId id="276" r:id="rId9"/>
    <p:sldId id="258" r:id="rId10"/>
    <p:sldId id="257" r:id="rId11"/>
    <p:sldId id="266" r:id="rId12"/>
    <p:sldId id="267" r:id="rId13"/>
    <p:sldId id="262" r:id="rId14"/>
    <p:sldId id="264" r:id="rId15"/>
    <p:sldId id="286" r:id="rId16"/>
    <p:sldId id="273" r:id="rId17"/>
    <p:sldId id="277" r:id="rId18"/>
    <p:sldId id="268" r:id="rId19"/>
    <p:sldId id="265" r:id="rId20"/>
    <p:sldId id="287" r:id="rId21"/>
    <p:sldId id="278" r:id="rId22"/>
    <p:sldId id="279" r:id="rId23"/>
    <p:sldId id="270" r:id="rId24"/>
    <p:sldId id="280" r:id="rId2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7925" autoAdjust="0"/>
  </p:normalViewPr>
  <p:slideViewPr>
    <p:cSldViewPr>
      <p:cViewPr>
        <p:scale>
          <a:sx n="66" d="100"/>
          <a:sy n="66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1620D-9F2C-45DB-90DE-737591FAE957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3C687-D8BE-42BC-890D-17583154085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9484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sides/getDoc.do?type=IM-PRESS&amp;reference=20080616FCS31737&amp;language=E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urple_rache/143409683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kavallar/2987683032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Picture: Lappeenranta University of Technology, Green Campus,</a:t>
            </a:r>
            <a:r>
              <a:rPr lang="en-US" baseline="0" dirty="0" smtClean="0"/>
              <a:t> 2012.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Picture: Lappeenranta University of Technology, Green Campus,</a:t>
            </a:r>
            <a:r>
              <a:rPr lang="en-US" baseline="0" dirty="0" smtClean="0"/>
              <a:t> 2012.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Picture</a:t>
            </a:r>
            <a:r>
              <a:rPr lang="en-US" b="0" baseline="0" dirty="0" smtClean="0"/>
              <a:t> source: European Parliament,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3rd Energy Package gets final approval from MEPs, 2009,</a:t>
            </a:r>
          </a:p>
          <a:p>
            <a:r>
              <a:rPr lang="en-US" baseline="0" dirty="0" smtClean="0"/>
              <a:t> </a:t>
            </a:r>
            <a:r>
              <a:rPr lang="fi-FI" dirty="0" smtClean="0">
                <a:hlinkClick r:id="rId3"/>
              </a:rPr>
              <a:t>http://www.europarl.europa.eu/sides/getDoc.do?type=IM-PRESS&amp;reference=20080616FCS31737&amp;language=EN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Picture: Lappeenranta University of Technology, Green Campus,</a:t>
            </a:r>
            <a:r>
              <a:rPr lang="en-US" baseline="0" dirty="0" smtClean="0"/>
              <a:t> 2012.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European Market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[Online] / auth. EMCC // Creating Regional Markets. - May 2012. - March 22, 2012. - http://www.marketcoupling.com/market-coupling/european-market.</a:t>
            </a:r>
            <a:endParaRPr lang="fi-FI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EU Decarbonisation scenarios - 2030 and 2050 range of fuel shares in primary energy consumption compared with 2005 outcome (in %)</a:t>
            </a: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</a:t>
            </a:r>
            <a:r>
              <a:rPr lang="en-US" baseline="0" dirty="0" smtClean="0"/>
              <a:t> Company logos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source:</a:t>
            </a:r>
            <a:r>
              <a:rPr lang="en-US" baseline="0" dirty="0" smtClean="0"/>
              <a:t> WWF, Finland </a:t>
            </a:r>
            <a:r>
              <a:rPr lang="en-US" baseline="0" dirty="0" err="1" smtClean="0"/>
              <a:t>Suomi</a:t>
            </a:r>
            <a:r>
              <a:rPr lang="en-US" baseline="0" dirty="0" smtClean="0"/>
              <a:t>, </a:t>
            </a:r>
            <a:r>
              <a:rPr lang="fi-FI" dirty="0" smtClean="0">
                <a:hlinkClick r:id="rId3"/>
              </a:rPr>
              <a:t>http://www.flickr.com/photos/purple_rache/143409683/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source: </a:t>
            </a:r>
            <a:r>
              <a:rPr lang="en-US" baseline="0" dirty="0" err="1" smtClean="0"/>
              <a:t>nomenestomen</a:t>
            </a:r>
            <a:r>
              <a:rPr lang="en-US" baseline="0" dirty="0" smtClean="0"/>
              <a:t>, Austrian Hydro Power, </a:t>
            </a:r>
            <a:r>
              <a:rPr lang="fi-FI" dirty="0" smtClean="0">
                <a:hlinkClick r:id="rId3"/>
              </a:rPr>
              <a:t>http://www.flickr.com/photos/hkavallar/2987683032/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Picture: Lappeenranta University of Technology, Green Campus,</a:t>
            </a:r>
            <a:r>
              <a:rPr lang="en-US" baseline="0" dirty="0" smtClean="0"/>
              <a:t> 2012.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C687-D8BE-42BC-890D-17583154085D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3ECA-BE4F-43D6-99CA-37C26209147E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0A52-6AA6-4FE5-B185-EBFC1168A323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70F-9AD3-476C-8A25-7C4D37099D8B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69A-1D15-425F-9A21-48CC05C238E6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DC4-D0FD-4386-83F5-B1A0E79C9398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EBCF-FC10-4968-BB74-5866351AA6A5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52EF-AFA3-4C77-AB08-F8FE18240211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C3-3000-4787-847D-CD9575A4A0CC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5C6-BBC3-435E-8C02-D24F590A48C9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D7C1-07D8-4E07-BD82-E68ACF0ECDE8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AB1E-1859-4A55-BA73-C48B61D1940C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3907-BC8E-4DB6-946A-9BEDE6F1AA81}" type="datetime1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6721-3DCF-4A1B-B483-833AE048C4B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Single European Electricity Market - the Role of RES-E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Petr Spodniak</a:t>
            </a:r>
          </a:p>
          <a:p>
            <a:r>
              <a:rPr lang="cs-CZ" dirty="0" smtClean="0"/>
              <a:t>Beata Garšicová</a:t>
            </a:r>
          </a:p>
          <a:p>
            <a:r>
              <a:rPr lang="en-US" dirty="0" smtClean="0"/>
              <a:t>Wolfgang </a:t>
            </a:r>
            <a:r>
              <a:rPr lang="en-US" dirty="0" err="1" smtClean="0"/>
              <a:t>Pichler</a:t>
            </a:r>
            <a:endParaRPr lang="fi-FI" dirty="0" smtClean="0"/>
          </a:p>
          <a:p>
            <a:endParaRPr lang="cs-CZ" dirty="0" smtClean="0"/>
          </a:p>
          <a:p>
            <a:endParaRPr lang="fi-FI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219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409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914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805264"/>
            <a:ext cx="115189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805264"/>
            <a:ext cx="161480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_GRAZ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309706"/>
            <a:ext cx="937895" cy="78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3" y="3717032"/>
            <a:ext cx="1475521" cy="648072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Finland – Renewable Energy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Long-term Climate and Energy </a:t>
            </a:r>
            <a:r>
              <a:rPr lang="cs-CZ" dirty="0" smtClean="0"/>
              <a:t>Strategy</a:t>
            </a:r>
            <a:r>
              <a:rPr lang="en-US" dirty="0" smtClean="0"/>
              <a:t> (38% RES by 2020)</a:t>
            </a:r>
          </a:p>
          <a:p>
            <a:r>
              <a:rPr lang="en-US" dirty="0" smtClean="0"/>
              <a:t>N</a:t>
            </a:r>
            <a:r>
              <a:rPr lang="cs-CZ" dirty="0" smtClean="0"/>
              <a:t>ational </a:t>
            </a:r>
            <a:r>
              <a:rPr lang="cs-CZ" dirty="0"/>
              <a:t>renewable energy action </a:t>
            </a:r>
            <a:r>
              <a:rPr lang="cs-CZ" dirty="0" smtClean="0"/>
              <a:t>plan</a:t>
            </a:r>
            <a:r>
              <a:rPr lang="en-US" dirty="0" smtClean="0"/>
              <a:t> (NREAP) – halt and reverse growth in final energy consumption</a:t>
            </a:r>
          </a:p>
          <a:p>
            <a:r>
              <a:rPr lang="cs-CZ" dirty="0" smtClean="0"/>
              <a:t>National </a:t>
            </a:r>
            <a:r>
              <a:rPr lang="cs-CZ" dirty="0"/>
              <a:t>energy efficiency plan </a:t>
            </a:r>
            <a:r>
              <a:rPr lang="en-US" dirty="0" smtClean="0"/>
              <a:t>(NEEP-2) - </a:t>
            </a:r>
            <a:r>
              <a:rPr lang="cs-CZ" dirty="0"/>
              <a:t>save 37 TWh of energy end-use by </a:t>
            </a:r>
            <a:r>
              <a:rPr lang="cs-CZ" dirty="0" smtClean="0"/>
              <a:t>2020</a:t>
            </a:r>
            <a:endParaRPr lang="en-US" dirty="0" smtClean="0"/>
          </a:p>
          <a:p>
            <a:r>
              <a:rPr lang="cs-CZ" dirty="0"/>
              <a:t>Act on Production Subsidy for Electricity Produced from Renewable Energy Sources (</a:t>
            </a:r>
            <a:r>
              <a:rPr lang="cs-CZ" dirty="0" smtClean="0"/>
              <a:t>1396/2010</a:t>
            </a:r>
            <a:r>
              <a:rPr lang="en-US" dirty="0" smtClean="0"/>
              <a:t>)</a:t>
            </a:r>
            <a:endParaRPr lang="fi-FI" dirty="0"/>
          </a:p>
        </p:txBody>
      </p:sp>
      <p:pic>
        <p:nvPicPr>
          <p:cNvPr id="12295" name="Picture 7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268760"/>
            <a:ext cx="1962150" cy="51435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Czech Republic - Electricity Market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CZ – SK– (HU) market</a:t>
            </a:r>
          </a:p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regulation phase (2010-2014)</a:t>
            </a:r>
          </a:p>
          <a:p>
            <a:r>
              <a:rPr lang="en-US" smtClean="0"/>
              <a:t>Liberalized (2005), Unbundled 2006</a:t>
            </a:r>
          </a:p>
          <a:p>
            <a:r>
              <a:rPr lang="en-US" smtClean="0"/>
              <a:t>Energy Regulatory Office, trading licenses (5Y)</a:t>
            </a:r>
          </a:p>
          <a:p>
            <a:r>
              <a:rPr lang="en-US" smtClean="0"/>
              <a:t>Power exchange central Europe (PXE) – physical, financial settlement</a:t>
            </a:r>
          </a:p>
          <a:p>
            <a:r>
              <a:rPr lang="en-US" smtClean="0"/>
              <a:t>Energy surplus country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Czech Republic – 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Law about supported sources of energy (180/2005 Sb.)</a:t>
            </a:r>
          </a:p>
          <a:p>
            <a:r>
              <a:rPr lang="en-US" smtClean="0"/>
              <a:t>European directive (2009/28/ES).</a:t>
            </a:r>
          </a:p>
          <a:p>
            <a:r>
              <a:rPr lang="en-US" smtClean="0"/>
              <a:t>Long-term Climate and Energy Strategy (13% RES by 2020, 20% for EU)</a:t>
            </a:r>
          </a:p>
          <a:p>
            <a:r>
              <a:rPr lang="en-US" smtClean="0"/>
              <a:t>Decrease of RES support by 2014 </a:t>
            </a:r>
          </a:p>
          <a:p>
            <a:r>
              <a:rPr lang="en-US" smtClean="0"/>
              <a:t>Ecological taxes (derogation till 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Austria – Electricity Market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smtClean="0"/>
              <a:t>10 years of electricity market liberalization</a:t>
            </a:r>
          </a:p>
          <a:p>
            <a:r>
              <a:rPr lang="en-US" sz="2400" smtClean="0"/>
              <a:t>Connected to German counterpart without border congestion</a:t>
            </a:r>
          </a:p>
          <a:p>
            <a:pPr lvl="1"/>
            <a:r>
              <a:rPr lang="en-US" sz="2000" smtClean="0"/>
              <a:t>Arbitrage-free area with one price</a:t>
            </a:r>
          </a:p>
          <a:p>
            <a:pPr lvl="1"/>
            <a:r>
              <a:rPr lang="en-US" sz="2000" smtClean="0"/>
              <a:t>Austrian producers hardly influence price on the EPEX Spot and EEX</a:t>
            </a:r>
          </a:p>
          <a:p>
            <a:pPr lvl="1"/>
            <a:r>
              <a:rPr lang="en-US" sz="2000" smtClean="0"/>
              <a:t>Austrian EXAA and EPEX prices highly correlate</a:t>
            </a:r>
          </a:p>
          <a:p>
            <a:pPr lvl="1"/>
            <a:r>
              <a:rPr lang="en-US" sz="2000" smtClean="0"/>
              <a:t>Trade of both hourly and block products on the Austrian EXAA was equivalent to 7.1% of demand</a:t>
            </a:r>
          </a:p>
          <a:p>
            <a:pPr lvl="1"/>
            <a:r>
              <a:rPr lang="en-US" sz="2000" smtClean="0"/>
              <a:t>OTC trade three times as high as exchanged turnover in 2009</a:t>
            </a:r>
          </a:p>
          <a:p>
            <a:r>
              <a:rPr lang="en-US" sz="2400" smtClean="0"/>
              <a:t>Market concentration</a:t>
            </a:r>
          </a:p>
          <a:p>
            <a:pPr lvl="1"/>
            <a:r>
              <a:rPr lang="en-US" sz="2000" smtClean="0"/>
              <a:t>Four biggest producers add up to 80% of total capacity</a:t>
            </a:r>
          </a:p>
          <a:p>
            <a:pPr lvl="1"/>
            <a:r>
              <a:rPr lang="en-US" sz="2000" smtClean="0"/>
              <a:t>Cumulative market shares of three biggest suppliers for HH, small- and medium-sized enterprises: 60%</a:t>
            </a:r>
          </a:p>
          <a:p>
            <a:pPr lvl="1"/>
            <a:r>
              <a:rPr lang="en-US" sz="2000"/>
              <a:t>HHI and RSI indicate a market </a:t>
            </a:r>
            <a:r>
              <a:rPr lang="en-US" sz="2000" smtClean="0"/>
              <a:t>concentration</a:t>
            </a:r>
          </a:p>
          <a:p>
            <a:r>
              <a:rPr lang="en-US" sz="2400" smtClean="0"/>
              <a:t>Ownership structure</a:t>
            </a:r>
          </a:p>
          <a:p>
            <a:pPr lvl="1"/>
            <a:r>
              <a:rPr lang="en-US" sz="2000" smtClean="0"/>
              <a:t>Most companies are owned by provincial governments and local authorities (network distributers and utilities)</a:t>
            </a:r>
          </a:p>
          <a:p>
            <a:pPr lvl="1"/>
            <a:r>
              <a:rPr lang="en-US" sz="2000" smtClean="0"/>
              <a:t>Overlapping competence in regard to ownership and legislation</a:t>
            </a:r>
          </a:p>
          <a:p>
            <a:pPr lvl="1"/>
            <a:r>
              <a:rPr lang="en-US" sz="2000" smtClean="0"/>
              <a:t>Cross-holding  character</a:t>
            </a:r>
            <a:endParaRPr lang="en-US" sz="2000"/>
          </a:p>
          <a:p>
            <a:pPr lvl="2"/>
            <a:endParaRPr lang="en-US" sz="1600" smtClean="0"/>
          </a:p>
        </p:txBody>
      </p:sp>
      <p:sp>
        <p:nvSpPr>
          <p:cNvPr id="4" name="Textfeld 3"/>
          <p:cNvSpPr txBox="1"/>
          <p:nvPr/>
        </p:nvSpPr>
        <p:spPr>
          <a:xfrm>
            <a:off x="539552" y="6165304"/>
            <a:ext cx="559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HHI-Herfindahl-Hirschmann Index; RSI  - Residual Supply Index, OTC - over the counter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42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>
            <a:lum bright="38000" contrast="-53000"/>
          </a:blip>
          <a:srcRect t="1932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 – Renewable Energy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10% of green power contribution to total supply</a:t>
            </a:r>
          </a:p>
          <a:p>
            <a:pPr lvl="1"/>
            <a:r>
              <a:rPr lang="en-US" sz="3300" dirty="0" smtClean="0"/>
              <a:t>Including large hydro: 72%  (2010)</a:t>
            </a:r>
          </a:p>
          <a:p>
            <a:r>
              <a:rPr lang="en-US" sz="4400" dirty="0" smtClean="0"/>
              <a:t>Promotion scheme</a:t>
            </a:r>
          </a:p>
          <a:p>
            <a:pPr lvl="1"/>
            <a:r>
              <a:rPr lang="en-US" sz="3300" dirty="0" smtClean="0"/>
              <a:t>Feed-in-tariffs dependent on primary energy source, efficiency and load of power plant</a:t>
            </a:r>
          </a:p>
          <a:p>
            <a:pPr lvl="1"/>
            <a:r>
              <a:rPr lang="en-US" sz="3300" dirty="0" smtClean="0"/>
              <a:t>Average support in 2010 ranged from 7 cent/kWh to 53 cent/kWh ≈ 10 cent/kWh for green power</a:t>
            </a:r>
          </a:p>
          <a:p>
            <a:pPr lvl="1"/>
            <a:r>
              <a:rPr lang="en-US" sz="3300" dirty="0" smtClean="0"/>
              <a:t>Investment grants for (small) hydropower, plants using waste liquor and </a:t>
            </a:r>
            <a:r>
              <a:rPr lang="en-US" sz="3300" dirty="0" err="1" smtClean="0"/>
              <a:t>photovoltaics</a:t>
            </a:r>
            <a:r>
              <a:rPr lang="en-US" sz="3300" dirty="0" smtClean="0"/>
              <a:t> (&gt;5kWp)</a:t>
            </a:r>
          </a:p>
          <a:p>
            <a:r>
              <a:rPr lang="en-US" sz="4400" dirty="0" smtClean="0"/>
              <a:t>Funding</a:t>
            </a:r>
          </a:p>
          <a:p>
            <a:pPr lvl="1"/>
            <a:r>
              <a:rPr lang="en-US" sz="3300" dirty="0" smtClean="0"/>
              <a:t>Flat tax per meter dependent on the consumer’s position in the various network level</a:t>
            </a:r>
          </a:p>
          <a:p>
            <a:pPr lvl="1"/>
            <a:r>
              <a:rPr lang="en-US" sz="3300" dirty="0" smtClean="0"/>
              <a:t>Consumption tax per kWh of RES-E used</a:t>
            </a:r>
          </a:p>
          <a:p>
            <a:r>
              <a:rPr lang="en-US" sz="4400" dirty="0" smtClean="0"/>
              <a:t>Target</a:t>
            </a:r>
          </a:p>
          <a:p>
            <a:pPr lvl="1"/>
            <a:r>
              <a:rPr lang="en-US" sz="3300" dirty="0" smtClean="0"/>
              <a:t>70.6% share of RES-E by 2020</a:t>
            </a:r>
          </a:p>
          <a:p>
            <a:pPr lvl="1"/>
            <a:r>
              <a:rPr lang="en-US" sz="3300" dirty="0" smtClean="0">
                <a:sym typeface="Wingdings" pitchFamily="2" charset="2"/>
              </a:rPr>
              <a:t>given the steady increase in energy consumption  96% increase in RES-E by 2020</a:t>
            </a:r>
            <a:endParaRPr lang="en-US" sz="3300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598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European Union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Finland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Czech Republic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Austria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pic>
        <p:nvPicPr>
          <p:cNvPr id="5" name="Picture 2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12293"/>
            <a:ext cx="5112568" cy="224570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52898"/>
            <a:ext cx="3672408" cy="7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Matrix</a:t>
            </a:r>
            <a:endParaRPr lang="fi-FI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6165304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Adopted from </a:t>
            </a:r>
            <a:r>
              <a:rPr lang="en-US" sz="1300" dirty="0" err="1" smtClean="0"/>
              <a:t>Finon</a:t>
            </a:r>
            <a:r>
              <a:rPr lang="en-US" sz="1300" dirty="0" smtClean="0"/>
              <a:t> et al., Challenges when electricity markets face the investment phase. 2004. - Vol. 32. - pp. 1355–1362.</a:t>
            </a:r>
            <a:endParaRPr lang="fi-FI" sz="1300" dirty="0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3779912" y="4941168"/>
            <a:ext cx="576064" cy="504056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/>
              <a:t>FI</a:t>
            </a:r>
            <a:endParaRPr lang="fi-FI" sz="1200" dirty="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283968" y="4941168"/>
            <a:ext cx="720080" cy="504056"/>
          </a:xfrm>
          <a:prstGeom prst="triangle">
            <a:avLst>
              <a:gd name="adj" fmla="val 48277"/>
            </a:avLst>
          </a:prstGeom>
          <a:gradFill rotWithShape="0">
            <a:gsLst>
              <a:gs pos="0">
                <a:srgbClr val="C00000"/>
              </a:gs>
              <a:gs pos="50000">
                <a:srgbClr val="C0504D"/>
              </a:gs>
              <a:gs pos="100000">
                <a:srgbClr val="C00000"/>
              </a:gs>
            </a:gsLst>
            <a:lin ang="5400000" scaled="1"/>
          </a:gradFill>
          <a:ln w="0">
            <a:solidFill>
              <a:srgbClr val="C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/>
              <a:t>AU</a:t>
            </a:r>
            <a:endParaRPr lang="fi-FI" sz="1100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516216" y="3933056"/>
            <a:ext cx="936104" cy="576064"/>
          </a:xfrm>
          <a:prstGeom prst="star5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CZ</a:t>
            </a:r>
            <a:endParaRPr lang="fi-FI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16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1" animBg="1"/>
      <p:bldP spid="29699" grpId="1" animBg="1"/>
      <p:bldP spid="297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Discussion- Finland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Large-scale centralized system</a:t>
            </a:r>
          </a:p>
          <a:p>
            <a:r>
              <a:rPr lang="en-US" dirty="0" smtClean="0"/>
              <a:t>Market concentration (largest three generators 45-50% market share)</a:t>
            </a:r>
          </a:p>
          <a:p>
            <a:r>
              <a:rPr lang="en-US" dirty="0" smtClean="0"/>
              <a:t>Coordinated </a:t>
            </a:r>
            <a:r>
              <a:rPr lang="en-US" dirty="0"/>
              <a:t>governance by industry </a:t>
            </a:r>
            <a:r>
              <a:rPr lang="en-US" dirty="0" smtClean="0"/>
              <a:t>groups</a:t>
            </a:r>
          </a:p>
          <a:p>
            <a:r>
              <a:rPr lang="en-US" dirty="0" err="1" smtClean="0"/>
              <a:t>Mankala</a:t>
            </a:r>
            <a:r>
              <a:rPr lang="en-US" dirty="0" smtClean="0"/>
              <a:t> model - electricity </a:t>
            </a:r>
            <a:r>
              <a:rPr lang="en-US" dirty="0"/>
              <a:t>generation at cost price for its </a:t>
            </a:r>
            <a:r>
              <a:rPr lang="en-US" dirty="0" smtClean="0"/>
              <a:t>shareholders</a:t>
            </a:r>
          </a:p>
          <a:p>
            <a:pPr lvl="1"/>
            <a:r>
              <a:rPr lang="en-US" dirty="0" smtClean="0"/>
              <a:t>economies </a:t>
            </a:r>
            <a:r>
              <a:rPr lang="en-US" dirty="0"/>
              <a:t>of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Entry barriers (centralization, integration, transparency)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Discussion– the Czech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Small-scaled decentralized </a:t>
            </a:r>
          </a:p>
          <a:p>
            <a:pPr lvl="1"/>
            <a:r>
              <a:rPr lang="en-US" smtClean="0"/>
              <a:t>Market concentration : production (30% from nuclear power plants)</a:t>
            </a:r>
          </a:p>
          <a:p>
            <a:pPr lvl="2"/>
            <a:r>
              <a:rPr lang="en-US" smtClean="0"/>
              <a:t>trade-off between stability and flexibility</a:t>
            </a:r>
          </a:p>
          <a:p>
            <a:pPr lvl="1"/>
            <a:r>
              <a:rPr lang="en-US" smtClean="0"/>
              <a:t>Market concentration : distribution (CEZ: 44,46%; E.ON: 19,62%; PRE: 11,14%) </a:t>
            </a:r>
            <a:r>
              <a:rPr lang="en-US" b="1" smtClean="0"/>
              <a:t>      </a:t>
            </a:r>
            <a:r>
              <a:rPr lang="en-US" smtClean="0"/>
              <a:t>sharply decreasing</a:t>
            </a:r>
          </a:p>
          <a:p>
            <a:pPr lvl="1">
              <a:buNone/>
            </a:pPr>
            <a:endParaRPr lang="en-US" sz="1000" smtClean="0"/>
          </a:p>
          <a:p>
            <a:r>
              <a:rPr lang="en-US" smtClean="0"/>
              <a:t>Coordinated governance</a:t>
            </a:r>
          </a:p>
          <a:p>
            <a:pPr lvl="1"/>
            <a:r>
              <a:rPr lang="en-US" smtClean="0"/>
              <a:t>Energy Regulatory Office</a:t>
            </a:r>
            <a:endParaRPr lang="en-US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5436096" y="42930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Discussion- Austria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group coordination</a:t>
            </a:r>
          </a:p>
          <a:p>
            <a:pPr lvl="1"/>
            <a:r>
              <a:rPr lang="en-US" dirty="0" smtClean="0"/>
              <a:t>Market concentration: 80% of total installed capacity controlled by the biggest three producers</a:t>
            </a:r>
          </a:p>
          <a:p>
            <a:pPr lvl="1"/>
            <a:r>
              <a:rPr lang="en-US" dirty="0" smtClean="0"/>
              <a:t>Small group of power generators seek for the stabilization of system performance and electricity prices</a:t>
            </a:r>
          </a:p>
          <a:p>
            <a:pPr lvl="1"/>
            <a:r>
              <a:rPr lang="en-US" dirty="0" smtClean="0"/>
              <a:t>Large-scaled power plants outweigh small-sized green power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891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Introduction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Problem statement</a:t>
            </a:r>
          </a:p>
          <a:p>
            <a:pPr lvl="1"/>
            <a:r>
              <a:rPr lang="en-US" dirty="0" smtClean="0"/>
              <a:t>Approach</a:t>
            </a:r>
            <a:endParaRPr lang="ru-RU" dirty="0" smtClean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the European Union</a:t>
            </a:r>
          </a:p>
          <a:p>
            <a:pPr lvl="1"/>
            <a:r>
              <a:rPr lang="en-US" dirty="0" smtClean="0"/>
              <a:t>Finland</a:t>
            </a:r>
          </a:p>
          <a:p>
            <a:pPr lvl="1"/>
            <a:r>
              <a:rPr lang="en-US" dirty="0" smtClean="0"/>
              <a:t>the Czech Republic</a:t>
            </a:r>
          </a:p>
          <a:p>
            <a:pPr lvl="1"/>
            <a:r>
              <a:rPr lang="en-US" dirty="0" smtClean="0"/>
              <a:t>Austria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</a:p>
        </p:txBody>
      </p:sp>
      <p:pic>
        <p:nvPicPr>
          <p:cNvPr id="5" name="Picture 2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12293"/>
            <a:ext cx="5112568" cy="224570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52898"/>
            <a:ext cx="3672408" cy="7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European Union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Finland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Czech Republic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Austria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</a:p>
        </p:txBody>
      </p:sp>
      <p:pic>
        <p:nvPicPr>
          <p:cNvPr id="5" name="Picture 2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12293"/>
            <a:ext cx="5112568" cy="224570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52898"/>
            <a:ext cx="3672408" cy="7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Differences in market structures and approaches towards single electricity market </a:t>
            </a:r>
          </a:p>
          <a:p>
            <a:r>
              <a:rPr lang="en-US" dirty="0" smtClean="0"/>
              <a:t>Historical structure of electricity markets shapes the current and future trends</a:t>
            </a:r>
          </a:p>
          <a:p>
            <a:r>
              <a:rPr lang="en-US" dirty="0" smtClean="0"/>
              <a:t>Centralization vs. decentralization &amp; competition issues</a:t>
            </a:r>
          </a:p>
          <a:p>
            <a:r>
              <a:rPr lang="en-US" dirty="0" smtClean="0"/>
              <a:t>Further research:</a:t>
            </a:r>
          </a:p>
          <a:p>
            <a:pPr lvl="1"/>
            <a:r>
              <a:rPr lang="en-US" dirty="0" smtClean="0"/>
              <a:t>country classification based on RES investment attractiveness</a:t>
            </a:r>
          </a:p>
          <a:p>
            <a:pPr lvl="1"/>
            <a:r>
              <a:rPr lang="en-US" dirty="0" smtClean="0"/>
              <a:t>role of formal and informal institutions in shaping the electricity markets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fi-FI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085184"/>
            <a:ext cx="1202432" cy="9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_GRA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85184"/>
            <a:ext cx="1153919" cy="8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085184"/>
            <a:ext cx="1999509" cy="878216"/>
          </a:xfrm>
          <a:prstGeom prst="rect">
            <a:avLst/>
          </a:prstGeom>
          <a:noFill/>
        </p:spPr>
      </p:pic>
      <p:pic>
        <p:nvPicPr>
          <p:cNvPr id="10" name="Picture 2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628800"/>
            <a:ext cx="4022819" cy="3032952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Appendix- Finland</a:t>
            </a:r>
            <a:endParaRPr lang="fi-FI" dirty="0"/>
          </a:p>
        </p:txBody>
      </p:sp>
      <p:pic>
        <p:nvPicPr>
          <p:cNvPr id="1026" name="Picture 2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407796" cy="519222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Marginal cost of production in the Nordic countries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81369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3568" y="5882208"/>
            <a:ext cx="80648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Source: Keskikallio, Lindholm: The Nordic Electric Power market. Ministry of Trade and Industry Finland report 11/2003) in (EMV, 2011)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process of market liberalisation and deregulation since 1990</a:t>
            </a:r>
          </a:p>
          <a:p>
            <a:r>
              <a:rPr lang="en-GB" dirty="0" smtClean="0"/>
              <a:t>major drivers: efficiency, lower prices for end consumers, new services</a:t>
            </a:r>
          </a:p>
          <a:p>
            <a:r>
              <a:rPr lang="en-GB" dirty="0" smtClean="0"/>
              <a:t>challenging goal (fully liberalized common electricity market</a:t>
            </a:r>
            <a:r>
              <a:rPr lang="cs-CZ" dirty="0" smtClean="0"/>
              <a:t> by 2014</a:t>
            </a:r>
            <a:r>
              <a:rPr lang="en-GB" dirty="0" smtClean="0"/>
              <a:t>)</a:t>
            </a:r>
          </a:p>
          <a:p>
            <a:r>
              <a:rPr lang="en-GB" dirty="0" smtClean="0"/>
              <a:t>role of RES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GB" dirty="0" smtClean="0"/>
              <a:t>implementation of </a:t>
            </a:r>
            <a:r>
              <a:rPr lang="en-GB" dirty="0" smtClean="0"/>
              <a:t>2009/72/EC Directive</a:t>
            </a:r>
          </a:p>
          <a:p>
            <a:r>
              <a:rPr lang="en-GB" dirty="0" smtClean="0"/>
              <a:t>obstacles:</a:t>
            </a:r>
            <a:r>
              <a:rPr lang="en-GB" dirty="0" smtClean="0"/>
              <a:t> transmission capacities, non-discriminatory network access, </a:t>
            </a:r>
            <a:r>
              <a:rPr lang="en-GB" b="1" dirty="0" smtClean="0"/>
              <a:t>regulatory supervision in each Member State</a:t>
            </a:r>
            <a:r>
              <a:rPr lang="en-GB" dirty="0" smtClean="0"/>
              <a:t>,...</a:t>
            </a:r>
          </a:p>
          <a:p>
            <a:r>
              <a:rPr lang="en-GB" dirty="0" smtClean="0"/>
              <a:t>renewable energy support schemes</a:t>
            </a:r>
          </a:p>
          <a:p>
            <a:r>
              <a:rPr lang="en-GB" dirty="0" smtClean="0"/>
              <a:t>Finish, </a:t>
            </a:r>
            <a:r>
              <a:rPr lang="en-GB" dirty="0" smtClean="0"/>
              <a:t>Czech </a:t>
            </a:r>
            <a:r>
              <a:rPr lang="en-GB" dirty="0" smtClean="0"/>
              <a:t>&amp; Austrian market</a:t>
            </a:r>
          </a:p>
          <a:p>
            <a:endParaRPr lang="cs-CZ" dirty="0" smtClean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governance </a:t>
            </a:r>
          </a:p>
          <a:p>
            <a:pPr lvl="1"/>
            <a:r>
              <a:rPr lang="en-US" dirty="0" smtClean="0"/>
              <a:t>competition/coordination</a:t>
            </a:r>
            <a:endParaRPr lang="fi-FI" dirty="0" smtClean="0"/>
          </a:p>
          <a:p>
            <a:r>
              <a:rPr lang="fi-FI" dirty="0" smtClean="0"/>
              <a:t> technology dimension</a:t>
            </a:r>
          </a:p>
          <a:p>
            <a:pPr lvl="1"/>
            <a:r>
              <a:rPr lang="en-US" dirty="0" smtClean="0"/>
              <a:t>large scale centralized</a:t>
            </a:r>
            <a:r>
              <a:rPr lang="en-US" dirty="0" smtClean="0"/>
              <a:t>/ small </a:t>
            </a:r>
            <a:r>
              <a:rPr lang="en-US" dirty="0" smtClean="0"/>
              <a:t>scale decentralized systems</a:t>
            </a:r>
            <a:endParaRPr lang="fi-FI" dirty="0" smtClean="0"/>
          </a:p>
          <a:p>
            <a:r>
              <a:rPr lang="fi-FI" dirty="0" smtClean="0"/>
              <a:t>RES policy support mechanisms</a:t>
            </a:r>
          </a:p>
          <a:p>
            <a:endParaRPr lang="fi-FI" dirty="0" smtClean="0"/>
          </a:p>
          <a:p>
            <a:r>
              <a:rPr lang="fi-FI" dirty="0" smtClean="0"/>
              <a:t>EU vs. </a:t>
            </a:r>
            <a:r>
              <a:rPr lang="fi-FI" dirty="0" smtClean="0"/>
              <a:t>Finish, Czech &amp; Austrian approach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Results</a:t>
            </a:r>
          </a:p>
          <a:p>
            <a:pPr lvl="1"/>
            <a:r>
              <a:rPr lang="en-US" dirty="0" smtClean="0"/>
              <a:t>the European Union</a:t>
            </a:r>
          </a:p>
          <a:p>
            <a:pPr lvl="1"/>
            <a:r>
              <a:rPr lang="en-US" dirty="0" smtClean="0"/>
              <a:t>Finland</a:t>
            </a:r>
          </a:p>
          <a:p>
            <a:pPr lvl="1"/>
            <a:r>
              <a:rPr lang="en-US" dirty="0" smtClean="0"/>
              <a:t>the Czech Republic</a:t>
            </a:r>
          </a:p>
          <a:p>
            <a:pPr lvl="1"/>
            <a:r>
              <a:rPr lang="en-US" dirty="0" smtClean="0"/>
              <a:t>Austria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pic>
        <p:nvPicPr>
          <p:cNvPr id="5" name="Picture 2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12293"/>
            <a:ext cx="5112568" cy="224570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52898"/>
            <a:ext cx="3672408" cy="7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 - Electricity Market</a:t>
            </a:r>
            <a:endParaRPr lang="fi-FI" dirty="0"/>
          </a:p>
        </p:txBody>
      </p:sp>
      <p:pic>
        <p:nvPicPr>
          <p:cNvPr id="4" name="Picture 3" descr="C:\Users\d0359262\AppData\Local\Temp\msohtmlclip1\01\clip_image0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848872" cy="502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09329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EMCC, The European Market, 2012</a:t>
            </a:r>
            <a:endParaRPr lang="fi-FI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Energy and Society, Prague 2012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 - Renewable Energy</a:t>
            </a:r>
            <a:endParaRPr lang="fi-FI" dirty="0"/>
          </a:p>
        </p:txBody>
      </p:sp>
      <p:pic>
        <p:nvPicPr>
          <p:cNvPr id="4" name="Picture 3" descr="C:\Users\d0359262\AppData\Local\Temp\msohtmlclip1\01\clip_image0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488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39552" y="6021288"/>
            <a:ext cx="44230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ource: European Commission, Energy Roadmap 2050, COM(2011) 885/2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Finland - Electricity Market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Nordic electricity </a:t>
            </a:r>
            <a:r>
              <a:rPr lang="en-US" dirty="0" smtClean="0"/>
              <a:t>market (SE, NO, DK, EE)</a:t>
            </a:r>
          </a:p>
          <a:p>
            <a:r>
              <a:rPr lang="en-US" dirty="0" smtClean="0"/>
              <a:t>Unbundled 1995, fully opened 1998</a:t>
            </a:r>
          </a:p>
          <a:p>
            <a:r>
              <a:rPr lang="en-US" dirty="0" smtClean="0"/>
              <a:t>Nord Pool Spot (physical), </a:t>
            </a:r>
            <a:r>
              <a:rPr lang="en-US" dirty="0" err="1" smtClean="0"/>
              <a:t>Nasdaq</a:t>
            </a:r>
            <a:r>
              <a:rPr lang="en-US" dirty="0" smtClean="0"/>
              <a:t> OMX Commodities (financial)</a:t>
            </a:r>
          </a:p>
          <a:p>
            <a:r>
              <a:rPr lang="en-US" dirty="0" smtClean="0"/>
              <a:t>G</a:t>
            </a:r>
            <a:r>
              <a:rPr lang="cs-CZ" dirty="0" smtClean="0"/>
              <a:t>enerating </a:t>
            </a:r>
            <a:r>
              <a:rPr lang="cs-CZ" dirty="0"/>
              <a:t>companies (</a:t>
            </a:r>
            <a:r>
              <a:rPr lang="cs-CZ" dirty="0" smtClean="0"/>
              <a:t>120)</a:t>
            </a:r>
            <a:r>
              <a:rPr lang="en-US" dirty="0" smtClean="0"/>
              <a:t>, </a:t>
            </a:r>
            <a:r>
              <a:rPr lang="cs-CZ" dirty="0" smtClean="0"/>
              <a:t>power </a:t>
            </a:r>
            <a:r>
              <a:rPr lang="cs-CZ" dirty="0"/>
              <a:t>plants (550), </a:t>
            </a:r>
            <a:r>
              <a:rPr lang="cs-CZ" dirty="0" smtClean="0"/>
              <a:t>Fortum </a:t>
            </a:r>
            <a:r>
              <a:rPr lang="cs-CZ" dirty="0"/>
              <a:t>(40</a:t>
            </a:r>
            <a:r>
              <a:rPr lang="cs-CZ" dirty="0" smtClean="0"/>
              <a:t>%)</a:t>
            </a:r>
            <a:r>
              <a:rPr lang="en-US" dirty="0" smtClean="0"/>
              <a:t>, P</a:t>
            </a:r>
            <a:r>
              <a:rPr lang="cs-CZ" dirty="0" smtClean="0"/>
              <a:t>ohjolan </a:t>
            </a:r>
            <a:r>
              <a:rPr lang="cs-CZ" dirty="0"/>
              <a:t>Voima (25</a:t>
            </a:r>
            <a:r>
              <a:rPr lang="cs-CZ" dirty="0" smtClean="0"/>
              <a:t>%)</a:t>
            </a:r>
            <a:endParaRPr lang="en-US" dirty="0" smtClean="0"/>
          </a:p>
          <a:p>
            <a:r>
              <a:rPr lang="en-US" dirty="0" smtClean="0"/>
              <a:t>Energy </a:t>
            </a:r>
            <a:r>
              <a:rPr lang="en-US" dirty="0"/>
              <a:t>deficit country </a:t>
            </a:r>
            <a:r>
              <a:rPr lang="en-US" dirty="0" smtClean="0"/>
              <a:t>(peak load 14588 MW, </a:t>
            </a:r>
            <a:r>
              <a:rPr lang="en-US" dirty="0"/>
              <a:t>13360 MW </a:t>
            </a:r>
            <a:r>
              <a:rPr lang="en-US" dirty="0" smtClean="0"/>
              <a:t>generation capacity, 2010)</a:t>
            </a:r>
          </a:p>
          <a:p>
            <a:endParaRPr lang="fi-FI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021288"/>
            <a:ext cx="1590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949280"/>
            <a:ext cx="1304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093296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d0359262\AppData\Local\Temp\msohtmlclip1\01\clip_image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021288"/>
            <a:ext cx="1962150" cy="4381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6721-3DCF-4A1B-B483-833AE048C4B0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Energy and Society, Prague 2012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1262</Words>
  <Application>Microsoft Office PowerPoint</Application>
  <PresentationFormat>Předvádění na obrazovce (4:3)</PresentationFormat>
  <Paragraphs>235</Paragraphs>
  <Slides>24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Office Theme</vt:lpstr>
      <vt:lpstr>Single European Electricity Market - the Role of RES-E</vt:lpstr>
      <vt:lpstr>Agenda</vt:lpstr>
      <vt:lpstr>Motivation</vt:lpstr>
      <vt:lpstr>Problem Statement</vt:lpstr>
      <vt:lpstr>Approach</vt:lpstr>
      <vt:lpstr>Agenda</vt:lpstr>
      <vt:lpstr>The EU - Electricity Market</vt:lpstr>
      <vt:lpstr>The EU - Renewable Energy</vt:lpstr>
      <vt:lpstr>Finland - Electricity Market</vt:lpstr>
      <vt:lpstr>Finland – Renewable Energy</vt:lpstr>
      <vt:lpstr>The Czech Republic - Electricity Market</vt:lpstr>
      <vt:lpstr>The Czech Republic – Renewable Energy</vt:lpstr>
      <vt:lpstr>Austria – Electricity Market</vt:lpstr>
      <vt:lpstr>Austria – Renewable Energy</vt:lpstr>
      <vt:lpstr>Agenda</vt:lpstr>
      <vt:lpstr>Assessment Matrix</vt:lpstr>
      <vt:lpstr>Discussion- Finland</vt:lpstr>
      <vt:lpstr>Discussion– the Czech Republic</vt:lpstr>
      <vt:lpstr>Discussion- Austria</vt:lpstr>
      <vt:lpstr>Agenda</vt:lpstr>
      <vt:lpstr>Conclusions</vt:lpstr>
      <vt:lpstr>Thank You for listening!</vt:lpstr>
      <vt:lpstr>Appendix- Finland</vt:lpstr>
      <vt:lpstr>Appendix: Marginal cost of production in the Nordic countries</vt:lpstr>
    </vt:vector>
  </TitlesOfParts>
  <Company>Lappeenrannan teknillinen yliopisto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d0359262</dc:creator>
  <cp:lastModifiedBy>Beata</cp:lastModifiedBy>
  <cp:revision>69</cp:revision>
  <dcterms:created xsi:type="dcterms:W3CDTF">2012-06-11T07:51:54Z</dcterms:created>
  <dcterms:modified xsi:type="dcterms:W3CDTF">2012-06-20T22:34:03Z</dcterms:modified>
</cp:coreProperties>
</file>